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86" r:id="rId4"/>
    <p:sldId id="287" r:id="rId5"/>
    <p:sldId id="288" r:id="rId6"/>
    <p:sldId id="274" r:id="rId7"/>
    <p:sldId id="289" r:id="rId8"/>
    <p:sldId id="293" r:id="rId9"/>
    <p:sldId id="291" r:id="rId10"/>
    <p:sldId id="292" r:id="rId11"/>
    <p:sldId id="278" r:id="rId12"/>
    <p:sldId id="272" r:id="rId13"/>
    <p:sldId id="268" r:id="rId14"/>
    <p:sldId id="285" r:id="rId15"/>
    <p:sldId id="273" r:id="rId16"/>
    <p:sldId id="276" r:id="rId17"/>
    <p:sldId id="277" r:id="rId18"/>
    <p:sldId id="270" r:id="rId19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7" roundtripDataSignature="AMtx7mjKpkiYshdGmP04XIMvYkvh3JX9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 snapToObjects="1">
      <p:cViewPr varScale="1">
        <p:scale>
          <a:sx n="56" d="100"/>
          <a:sy n="56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485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82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519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809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028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8698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45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205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51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780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42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248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05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517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6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6" cy="88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ctr" anchorCtr="0">
            <a:normAutofit/>
          </a:bodyPr>
          <a:lstStyle>
            <a:lvl1pPr marL="457200" lvl="0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11935826" y="13010554"/>
            <a:ext cx="494489" cy="50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/>
          <p:nvPr/>
        </p:nvSpPr>
        <p:spPr>
          <a:xfrm>
            <a:off x="12192000" y="-334"/>
            <a:ext cx="12192000" cy="1371600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5E5E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rial"/>
              <a:buNone/>
              <a:defRPr sz="1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708000" y="7474866"/>
            <a:ext cx="10787100" cy="329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600"/>
              <a:buFont typeface="Arial"/>
              <a:buNone/>
              <a:defRPr sz="56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600"/>
              <a:buFont typeface="Arial"/>
              <a:buNone/>
              <a:defRPr sz="56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600"/>
              <a:buFont typeface="Arial"/>
              <a:buNone/>
              <a:defRPr sz="56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600"/>
              <a:buFont typeface="Arial"/>
              <a:buNone/>
              <a:defRPr sz="56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600"/>
              <a:buFont typeface="Arial"/>
              <a:buNone/>
              <a:defRPr sz="5600"/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5" cy="985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○"/>
              <a:defRPr/>
            </a:lvl2pPr>
            <a:lvl3pPr marL="1371600" lvl="2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■"/>
              <a:defRPr/>
            </a:lvl3pPr>
            <a:lvl4pPr marL="1828800" lvl="3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●"/>
              <a:defRPr/>
            </a:lvl4pPr>
            <a:lvl5pPr marL="2286000" lvl="4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○"/>
              <a:defRPr/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3" cy="161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Char char="○"/>
              <a:defRPr/>
            </a:lvl2pPr>
            <a:lvl3pPr marL="1371600" lvl="2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Char char="■"/>
              <a:defRPr/>
            </a:lvl3pPr>
            <a:lvl4pPr marL="1828800" lvl="3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Char char="●"/>
              <a:defRPr/>
            </a:lvl4pPr>
            <a:lvl5pPr marL="2286000" lvl="4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Char char="○"/>
              <a:defRPr/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831200" y="2949667"/>
            <a:ext cx="22721702" cy="523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  <a:defRPr sz="3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1"/>
          </p:nvPr>
        </p:nvSpPr>
        <p:spPr>
          <a:xfrm>
            <a:off x="831200" y="8405931"/>
            <a:ext cx="22721702" cy="346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533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533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○"/>
              <a:defRPr/>
            </a:lvl2pPr>
            <a:lvl3pPr marL="1371600" lvl="2" indent="-533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■"/>
              <a:defRPr/>
            </a:lvl3pPr>
            <a:lvl4pPr marL="1828800" lvl="3" indent="-533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●"/>
              <a:defRPr/>
            </a:lvl4pPr>
            <a:lvl5pPr marL="2286000" lvl="4" indent="-533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○"/>
              <a:defRPr/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00"/>
              <a:buFont typeface="Calibri"/>
              <a:buNone/>
              <a:defRPr sz="1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7683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8500"/>
              <a:buChar char="•"/>
              <a:defRPr sz="8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7683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8500"/>
              <a:buChar char="–"/>
              <a:defRPr sz="8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7683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8500"/>
              <a:buChar char="•"/>
              <a:defRPr sz="8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7683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8500"/>
              <a:buChar char="–"/>
              <a:defRPr sz="8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7683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8500"/>
              <a:buChar char="»"/>
              <a:defRPr sz="8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sldNum" idx="12"/>
          </p:nvPr>
        </p:nvSpPr>
        <p:spPr>
          <a:xfrm>
            <a:off x="22482064" y="12721152"/>
            <a:ext cx="682640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25" tIns="121825" rIns="121825" bIns="1218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">
  <p:cSld name="Заголовок и пункты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03" cy="303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03" cy="884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ctr" anchorCtr="0">
            <a:normAutofit/>
          </a:bodyPr>
          <a:lstStyle>
            <a:lvl1pPr marL="457200" lvl="0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533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Char char="•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sldNum" idx="12"/>
          </p:nvPr>
        </p:nvSpPr>
        <p:spPr>
          <a:xfrm>
            <a:off x="11935769" y="13010554"/>
            <a:ext cx="494489" cy="50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 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6311746" y="9251950"/>
            <a:ext cx="368504" cy="3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1222" y="1985533"/>
            <a:ext cx="22721702" cy="547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00"/>
              <a:buFont typeface="Arial"/>
              <a:buNone/>
              <a:defRPr sz="1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1200" y="7557667"/>
            <a:ext cx="22721702" cy="211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500"/>
              <a:buFont typeface="Arial"/>
              <a:buNone/>
              <a:defRPr sz="75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500"/>
              <a:buFont typeface="Arial"/>
              <a:buNone/>
              <a:defRPr sz="75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500"/>
              <a:buFont typeface="Arial"/>
              <a:buNone/>
              <a:defRPr sz="75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500"/>
              <a:buFont typeface="Arial"/>
              <a:buNone/>
              <a:defRPr sz="75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500"/>
              <a:buFont typeface="Arial"/>
              <a:buNone/>
              <a:defRPr sz="7500"/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831200" y="5735599"/>
            <a:ext cx="22721702" cy="22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>
            <a:spLocks noGrp="1"/>
          </p:cNvSpPr>
          <p:nvPr>
            <p:ph type="title"/>
          </p:nvPr>
        </p:nvSpPr>
        <p:spPr>
          <a:xfrm>
            <a:off x="831200" y="1186732"/>
            <a:ext cx="22721702" cy="152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2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○"/>
              <a:defRPr/>
            </a:lvl2pPr>
            <a:lvl3pPr marL="1371600" lvl="2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■"/>
              <a:defRPr/>
            </a:lvl3pPr>
            <a:lvl4pPr marL="1828800" lvl="3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●"/>
              <a:defRPr/>
            </a:lvl4pPr>
            <a:lvl5pPr marL="2286000" lvl="4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○"/>
              <a:defRPr/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>
            <a:spLocks noGrp="1"/>
          </p:cNvSpPr>
          <p:nvPr>
            <p:ph type="title"/>
          </p:nvPr>
        </p:nvSpPr>
        <p:spPr>
          <a:xfrm>
            <a:off x="831200" y="1186732"/>
            <a:ext cx="22721702" cy="152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1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 sz="3700"/>
            </a:lvl2pPr>
            <a:lvl3pPr marL="1371600" lvl="2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 sz="3700"/>
            </a:lvl3pPr>
            <a:lvl4pPr marL="1828800" lvl="3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 sz="3700"/>
            </a:lvl4pPr>
            <a:lvl5pPr marL="2286000" lvl="4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 sz="3700"/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2"/>
          </p:nvPr>
        </p:nvSpPr>
        <p:spPr>
          <a:xfrm>
            <a:off x="12886401" y="3073266"/>
            <a:ext cx="10666501" cy="911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○"/>
              <a:defRPr/>
            </a:lvl2pPr>
            <a:lvl3pPr marL="1371600" lvl="2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■"/>
              <a:defRPr/>
            </a:lvl3pPr>
            <a:lvl4pPr marL="1828800" lvl="3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●"/>
              <a:defRPr/>
            </a:lvl4pPr>
            <a:lvl5pPr marL="2286000" lvl="4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○"/>
              <a:defRPr/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1200" y="1186732"/>
            <a:ext cx="22721702" cy="152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1200" y="1481599"/>
            <a:ext cx="7488002" cy="20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2" cy="84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6pPr>
            <a:lvl7pPr marL="3200400" lvl="6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7pPr>
            <a:lvl8pPr marL="3657600" lvl="7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8pPr>
            <a:lvl9pPr marL="4114800" lvl="8" indent="-533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1307332" y="1200399"/>
            <a:ext cx="16980902" cy="1090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1200" y="1186732"/>
            <a:ext cx="22721702" cy="152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2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marR="0" lvl="0" indent="-53340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Char char="○"/>
              <a:defRPr sz="4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Char char="■"/>
              <a:defRPr sz="4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3340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3340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Char char="○"/>
              <a:defRPr sz="4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3340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3340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3340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3340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22593219" y="12617629"/>
            <a:ext cx="698017" cy="68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thon.org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manchenkoff/skillbox-async-cha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tiff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4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0489"/>
            </a:gs>
            <a:gs pos="100000">
              <a:srgbClr val="4B0489"/>
            </a:gs>
          </a:gsLst>
          <a:lin ang="1488544" scaled="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/>
        </p:nvSpPr>
        <p:spPr>
          <a:xfrm>
            <a:off x="1068471" y="4410220"/>
            <a:ext cx="14803071" cy="322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ru-RU" sz="100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Мессенджер на </a:t>
            </a:r>
            <a:r>
              <a:rPr lang="en-US" sz="100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Python</a:t>
            </a:r>
            <a:r>
              <a:rPr lang="ru-RU" sz="100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за 3 дня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5" name="Google Shape;75;p1" descr="skillbox 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893" y="1341577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C1007-070E-344F-830E-C281D41EA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96" y="1222971"/>
            <a:ext cx="2395001" cy="770614"/>
          </a:xfrm>
          <a:prstGeom prst="rect">
            <a:avLst/>
          </a:prstGeom>
        </p:spPr>
      </p:pic>
      <p:sp>
        <p:nvSpPr>
          <p:cNvPr id="7" name="Google Shape;308;p16">
            <a:extLst>
              <a:ext uri="{FF2B5EF4-FFF2-40B4-BE49-F238E27FC236}">
                <a16:creationId xmlns:a16="http://schemas.microsoft.com/office/drawing/2014/main" id="{D5166574-E5E8-FF4B-97E3-BC2AE15789E8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Google Shape;269;p12">
            <a:extLst>
              <a:ext uri="{FF2B5EF4-FFF2-40B4-BE49-F238E27FC236}">
                <a16:creationId xmlns:a16="http://schemas.microsoft.com/office/drawing/2014/main" id="{3A3BFBA2-89F8-9A4C-9F04-BBFED817CE79}"/>
              </a:ext>
            </a:extLst>
          </p:cNvPr>
          <p:cNvSpPr txBox="1"/>
          <p:nvPr/>
        </p:nvSpPr>
        <p:spPr>
          <a:xfrm>
            <a:off x="1305374" y="2912786"/>
            <a:ext cx="16375421" cy="137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lvl="0">
              <a:buClr>
                <a:srgbClr val="FFFFFF"/>
              </a:buClr>
              <a:buSzPts val="8000"/>
            </a:pPr>
            <a:r>
              <a:rPr lang="ru-RU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Немного цифр с </a:t>
            </a:r>
            <a:r>
              <a:rPr lang="en-GB" sz="80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hh.ru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849D1F-8617-504D-A3BE-7C9539A34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C0387-0070-174E-898E-6E606AD2E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374" y="5206841"/>
            <a:ext cx="127889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FD8FC9-F943-B649-8E4E-332B6DC2E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983" y="7211395"/>
            <a:ext cx="12827000" cy="290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93ED65-CE7C-014E-8C33-C076C1204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085" y="9851002"/>
            <a:ext cx="12827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0489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/>
          <p:nvPr/>
        </p:nvSpPr>
        <p:spPr>
          <a:xfrm>
            <a:off x="15097998" y="6348716"/>
            <a:ext cx="5429185" cy="139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253333"/>
              </a:lnSpc>
              <a:spcBef>
                <a:spcPts val="0"/>
              </a:spcBef>
              <a:spcAft>
                <a:spcPts val="0"/>
              </a:spcAft>
              <a:buClr>
                <a:srgbClr val="EDF7F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EDF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Есть вопрос?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15097998" y="7611756"/>
            <a:ext cx="6889617" cy="14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Задайте его в комментариях —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в конце мастер-класса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мы ответим на него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1152974" y="2760386"/>
            <a:ext cx="16375421" cy="137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ru-RU" sz="80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Программа интенсива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1195304" y="4820077"/>
            <a:ext cx="12442261" cy="383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457200" lvl="0" indent="-457200">
              <a:lnSpc>
                <a:spcPct val="25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ru-RU" sz="3200" b="1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День 1</a:t>
            </a:r>
            <a:r>
              <a:rPr lang="ru-RU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Основы работы с языком </a:t>
            </a:r>
            <a:r>
              <a:rPr lang="en-US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Python</a:t>
            </a:r>
            <a:endParaRPr lang="ru-RU" sz="3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0" indent="-457200">
              <a:lnSpc>
                <a:spcPct val="25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ru-RU" sz="3200" b="1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День 2</a:t>
            </a:r>
            <a:r>
              <a:rPr lang="ru-RU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Написание асинхронного сервера для мессенджера</a:t>
            </a:r>
          </a:p>
          <a:p>
            <a:pPr marL="457200" lvl="0" indent="-457200">
              <a:lnSpc>
                <a:spcPct val="25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ru-RU" sz="3200" b="1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День 3</a:t>
            </a:r>
            <a:r>
              <a:rPr lang="ru-RU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Создание графического клиента для общения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73" name="Google Shape;273;p12" descr="skillbox 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893" y="1341577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23AB6-8FCE-5B4F-AAC1-F8899CAA7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96" y="1222971"/>
            <a:ext cx="2395001" cy="770614"/>
          </a:xfrm>
          <a:prstGeom prst="rect">
            <a:avLst/>
          </a:prstGeom>
        </p:spPr>
      </p:pic>
      <p:sp>
        <p:nvSpPr>
          <p:cNvPr id="10" name="Google Shape;308;p16">
            <a:extLst>
              <a:ext uri="{FF2B5EF4-FFF2-40B4-BE49-F238E27FC236}">
                <a16:creationId xmlns:a16="http://schemas.microsoft.com/office/drawing/2014/main" id="{C6EF4A28-8763-3F4A-9C5B-FC174DC50CE6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82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0489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/>
          <p:nvPr/>
        </p:nvSpPr>
        <p:spPr>
          <a:xfrm>
            <a:off x="15097998" y="6348716"/>
            <a:ext cx="5429185" cy="139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253333"/>
              </a:lnSpc>
              <a:spcBef>
                <a:spcPts val="0"/>
              </a:spcBef>
              <a:spcAft>
                <a:spcPts val="0"/>
              </a:spcAft>
              <a:buClr>
                <a:srgbClr val="EDF7F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EDF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Есть вопрос?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15097998" y="7611756"/>
            <a:ext cx="6889617" cy="14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Задайте его в комментариях —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в конце мастер-класса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мы ответим на него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1152974" y="2760386"/>
            <a:ext cx="16375421" cy="137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Сегодня вы узнаете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1195305" y="4820077"/>
            <a:ext cx="11038548" cy="529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457200" lvl="0" indent="-457200">
              <a:lnSpc>
                <a:spcPct val="25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ru-RU" sz="24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Что такое язык Python </a:t>
            </a:r>
          </a:p>
          <a:p>
            <a:pPr marL="457200" lvl="0" indent="-457200">
              <a:lnSpc>
                <a:spcPct val="25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ru-RU" sz="24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Как устроен код </a:t>
            </a:r>
          </a:p>
          <a:p>
            <a:pPr marL="457200" lvl="0" indent="-457200">
              <a:lnSpc>
                <a:spcPct val="25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ru-RU" sz="24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Порядок создания программ</a:t>
            </a:r>
          </a:p>
          <a:p>
            <a:pPr marL="457200" lvl="0" indent="-457200">
              <a:lnSpc>
                <a:spcPct val="25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ru-RU" sz="24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Основные конструкции в программировании</a:t>
            </a:r>
          </a:p>
          <a:p>
            <a:pPr marL="457200" lvl="0" indent="-457200">
              <a:lnSpc>
                <a:spcPct val="25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ru-RU" sz="24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Как легко пишутся программы на </a:t>
            </a:r>
            <a:r>
              <a:rPr lang="en-US" sz="24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Python</a:t>
            </a:r>
            <a:endParaRPr lang="ru-RU" sz="24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0" indent="-457200">
              <a:lnSpc>
                <a:spcPct val="250000"/>
              </a:lnSpc>
              <a:buClr>
                <a:srgbClr val="FFFFFF"/>
              </a:buClr>
              <a:buSzPts val="2400"/>
              <a:buFont typeface="Arial"/>
              <a:buChar char="•"/>
            </a:pP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73" name="Google Shape;273;p12" descr="skillbox 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893" y="1341577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23AB6-8FCE-5B4F-AAC1-F8899CAA7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96" y="1222971"/>
            <a:ext cx="2395001" cy="770614"/>
          </a:xfrm>
          <a:prstGeom prst="rect">
            <a:avLst/>
          </a:prstGeom>
        </p:spPr>
      </p:pic>
      <p:sp>
        <p:nvSpPr>
          <p:cNvPr id="10" name="Google Shape;308;p16">
            <a:extLst>
              <a:ext uri="{FF2B5EF4-FFF2-40B4-BE49-F238E27FC236}">
                <a16:creationId xmlns:a16="http://schemas.microsoft.com/office/drawing/2014/main" id="{C6EF4A28-8763-3F4A-9C5B-FC174DC50CE6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2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0489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/>
        </p:nvSpPr>
        <p:spPr>
          <a:xfrm>
            <a:off x="1210963" y="2911088"/>
            <a:ext cx="1903031" cy="58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5E5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D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Часть I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1104900" y="4119361"/>
            <a:ext cx="13667414" cy="1683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ru-RU" sz="100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Почему </a:t>
            </a:r>
            <a:r>
              <a:rPr lang="en-US" sz="100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Python</a:t>
            </a:r>
            <a:r>
              <a:rPr lang="ru-RU" sz="100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?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2" name="Google Shape;282;p13" descr="skillbox 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893" y="1341577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A0A62-450A-2F4A-990C-3E18C63F4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96" y="1222971"/>
            <a:ext cx="2395001" cy="770614"/>
          </a:xfrm>
          <a:prstGeom prst="rect">
            <a:avLst/>
          </a:prstGeom>
        </p:spPr>
      </p:pic>
      <p:sp>
        <p:nvSpPr>
          <p:cNvPr id="8" name="Google Shape;308;p16">
            <a:extLst>
              <a:ext uri="{FF2B5EF4-FFF2-40B4-BE49-F238E27FC236}">
                <a16:creationId xmlns:a16="http://schemas.microsoft.com/office/drawing/2014/main" id="{C4DC42C2-E856-5E42-B898-008B052D8B7D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/>
        </p:nvSpPr>
        <p:spPr>
          <a:xfrm>
            <a:off x="1178373" y="5245258"/>
            <a:ext cx="12216835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Простой, современный, открытый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1195306" y="6708076"/>
            <a:ext cx="9372498" cy="467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Создавался, чтобы упростить код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Легкий в обучении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679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None/>
            </a:pPr>
            <a:endParaRPr sz="3200" b="0" i="0" u="none" strike="noStrike" cap="none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Богатый функционал «из коробки»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Легко применить во многих сферах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1178374" y="2333206"/>
            <a:ext cx="16375421" cy="2852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Что такого в </a:t>
            </a:r>
            <a:r>
              <a:rPr lang="en-US" sz="80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Python?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97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/>
        </p:nvSpPr>
        <p:spPr>
          <a:xfrm>
            <a:off x="1178373" y="5245258"/>
            <a:ext cx="12216835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Практически везде…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1195306" y="6708076"/>
            <a:ext cx="9372498" cy="467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en-US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Desktop-</a:t>
            </a: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программы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Веб-сайты и приложения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679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None/>
            </a:pPr>
            <a:endParaRPr sz="3200" b="0" i="0" u="none" strike="noStrike" cap="none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Мобильные приложения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Автоматизированное тестирование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1178374" y="2333206"/>
            <a:ext cx="16375421" cy="2852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Где применить?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Google Shape;288;p14">
            <a:extLst>
              <a:ext uri="{FF2B5EF4-FFF2-40B4-BE49-F238E27FC236}">
                <a16:creationId xmlns:a16="http://schemas.microsoft.com/office/drawing/2014/main" id="{0EA73D72-1D64-0942-8775-43690C622E8A}"/>
              </a:ext>
            </a:extLst>
          </p:cNvPr>
          <p:cNvSpPr txBox="1"/>
          <p:nvPr/>
        </p:nvSpPr>
        <p:spPr>
          <a:xfrm>
            <a:off x="12714587" y="6708076"/>
            <a:ext cx="9372498" cy="467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Обработка и анализ данных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Автоматизация операционных систем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679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None/>
            </a:pPr>
            <a:endParaRPr sz="3200" b="0" i="0" u="none" strike="noStrike" cap="none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Пакеты </a:t>
            </a:r>
            <a:r>
              <a:rPr lang="en-US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3D </a:t>
            </a: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моделирования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Разработка компьютерных игр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90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0489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/>
        </p:nvSpPr>
        <p:spPr>
          <a:xfrm>
            <a:off x="1210963" y="2911088"/>
            <a:ext cx="1903031" cy="58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lvl="0">
              <a:buClr>
                <a:srgbClr val="FD5E5E"/>
              </a:buClr>
              <a:buSzPts val="3200"/>
            </a:pPr>
            <a:r>
              <a:rPr lang="ru-RU" sz="3200" b="0" i="0" u="none" strike="noStrike" cap="none" dirty="0">
                <a:solidFill>
                  <a:srgbClr val="FD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Часть</a:t>
            </a:r>
            <a:r>
              <a:rPr lang="en-US" sz="3200" b="0" i="0" u="none" strike="noStrike" cap="none" dirty="0">
                <a:solidFill>
                  <a:srgbClr val="FD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</a:t>
            </a:r>
            <a:r>
              <a:rPr lang="en-US" sz="3200" dirty="0">
                <a:solidFill>
                  <a:srgbClr val="FD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 I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1104900" y="4119361"/>
            <a:ext cx="13667414" cy="1683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ru-RU" sz="100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Знакомство с </a:t>
            </a:r>
            <a:r>
              <a:rPr lang="en-US" sz="100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Python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2" name="Google Shape;282;p13" descr="skillbox 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893" y="1341577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A0A62-450A-2F4A-990C-3E18C63F4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96" y="1222971"/>
            <a:ext cx="2395001" cy="770614"/>
          </a:xfrm>
          <a:prstGeom prst="rect">
            <a:avLst/>
          </a:prstGeom>
        </p:spPr>
      </p:pic>
      <p:sp>
        <p:nvSpPr>
          <p:cNvPr id="8" name="Google Shape;308;p16">
            <a:extLst>
              <a:ext uri="{FF2B5EF4-FFF2-40B4-BE49-F238E27FC236}">
                <a16:creationId xmlns:a16="http://schemas.microsoft.com/office/drawing/2014/main" id="{C4DC42C2-E856-5E42-B898-008B052D8B7D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8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/>
        </p:nvSpPr>
        <p:spPr>
          <a:xfrm>
            <a:off x="1178373" y="5245258"/>
            <a:ext cx="12216835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Список необходимых инструментов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1195306" y="6708076"/>
            <a:ext cx="9372498" cy="467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Интерпретатор языка </a:t>
            </a:r>
            <a:r>
              <a:rPr lang="en-US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Python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Редактор кода / Среда разработки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679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None/>
            </a:pPr>
            <a:endParaRPr sz="3200" b="0" i="0" u="none" strike="noStrike" cap="none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Документация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Исходный код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1178374" y="2333206"/>
            <a:ext cx="16375421" cy="2852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Что понадобится?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Google Shape;288;p14">
            <a:extLst>
              <a:ext uri="{FF2B5EF4-FFF2-40B4-BE49-F238E27FC236}">
                <a16:creationId xmlns:a16="http://schemas.microsoft.com/office/drawing/2014/main" id="{0EA73D72-1D64-0942-8775-43690C622E8A}"/>
              </a:ext>
            </a:extLst>
          </p:cNvPr>
          <p:cNvSpPr txBox="1"/>
          <p:nvPr/>
        </p:nvSpPr>
        <p:spPr>
          <a:xfrm>
            <a:off x="12089081" y="6708076"/>
            <a:ext cx="9998004" cy="467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en-US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  <a:hlinkClick r:id="rId6"/>
              </a:rPr>
              <a:t>https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/>
              </a:rPr>
              <a:t>://python.org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lnSpc>
                <a:spcPct val="200000"/>
              </a:lnSpc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7"/>
              </a:rPr>
              <a:t>https://www.jetbrains.com/pycharm/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679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None/>
            </a:pPr>
            <a:endParaRPr sz="3200" b="0" i="0" u="none" strike="noStrike" cap="none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28600" indent="-228600">
              <a:lnSpc>
                <a:spcPct val="120000"/>
              </a:lnSpc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8"/>
              </a:rPr>
              <a:t>https://docs.python.org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lnSpc>
                <a:spcPct val="200000"/>
              </a:lnSpc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9"/>
              </a:rPr>
              <a:t>https://github.com/manchenkoff/skillbox-async-chat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0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0489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/>
        </p:nvSpPr>
        <p:spPr>
          <a:xfrm>
            <a:off x="1143000" y="3509105"/>
            <a:ext cx="19705706" cy="26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Ответы</a:t>
            </a:r>
            <a:endParaRPr sz="1400" b="0" i="0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на вопросы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2" name="Google Shape;302;p15" descr="skillbox 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893" y="1341577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2C12D-0CC2-814E-863F-F0EF9963E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96" y="1222971"/>
            <a:ext cx="2395001" cy="770614"/>
          </a:xfrm>
          <a:prstGeom prst="rect">
            <a:avLst/>
          </a:prstGeom>
        </p:spPr>
      </p:pic>
      <p:sp>
        <p:nvSpPr>
          <p:cNvPr id="8" name="Google Shape;308;p16">
            <a:extLst>
              <a:ext uri="{FF2B5EF4-FFF2-40B4-BE49-F238E27FC236}">
                <a16:creationId xmlns:a16="http://schemas.microsoft.com/office/drawing/2014/main" id="{41BF0AE0-9F5F-4645-81CC-234F486F9419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0489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/>
        </p:nvSpPr>
        <p:spPr>
          <a:xfrm>
            <a:off x="10170076" y="3487358"/>
            <a:ext cx="10752902" cy="156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SzPts val="3200"/>
            </a:pPr>
            <a:r>
              <a:rPr lang="ru-RU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Занимаюсь веб-разработкой около 8 лет, </a:t>
            </a:r>
          </a:p>
          <a:p>
            <a:pPr>
              <a:lnSpc>
                <a:spcPct val="150000"/>
              </a:lnSpc>
              <a:buClr>
                <a:srgbClr val="FFFFFF"/>
              </a:buClr>
              <a:buSzPts val="3200"/>
            </a:pPr>
            <a:r>
              <a:rPr lang="ru-RU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основное направление - </a:t>
            </a:r>
            <a:r>
              <a:rPr lang="en-US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Backend</a:t>
            </a:r>
            <a:r>
              <a:rPr lang="ru-RU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на Python/PHP</a:t>
            </a:r>
          </a:p>
        </p:txBody>
      </p:sp>
      <p:sp>
        <p:nvSpPr>
          <p:cNvPr id="201" name="Google Shape;201;p9"/>
          <p:cNvSpPr txBox="1"/>
          <p:nvPr/>
        </p:nvSpPr>
        <p:spPr>
          <a:xfrm>
            <a:off x="1407872" y="6711237"/>
            <a:ext cx="12192005" cy="104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ru-RU" sz="54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Артем Манченков</a:t>
            </a:r>
            <a:endParaRPr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10599959" y="6466573"/>
            <a:ext cx="3762603" cy="64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Преподавание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10599959" y="8430869"/>
            <a:ext cx="3762603" cy="64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Веб-дизайн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10170076" y="5470773"/>
            <a:ext cx="5137218" cy="92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SzPts val="3600"/>
            </a:pPr>
            <a:r>
              <a:rPr lang="ru-RU" sz="3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Ранее занимался</a:t>
            </a:r>
          </a:p>
        </p:txBody>
      </p:sp>
      <p:sp>
        <p:nvSpPr>
          <p:cNvPr id="205" name="Google Shape;205;p9"/>
          <p:cNvSpPr txBox="1"/>
          <p:nvPr/>
        </p:nvSpPr>
        <p:spPr>
          <a:xfrm>
            <a:off x="10170075" y="10825098"/>
            <a:ext cx="6621633" cy="58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Самообразование – залог успеха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10276009" y="6656234"/>
            <a:ext cx="158705" cy="158705"/>
          </a:xfrm>
          <a:prstGeom prst="ellipse">
            <a:avLst/>
          </a:prstGeom>
          <a:solidFill>
            <a:srgbClr val="FD5E5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5E5E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5E5E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10276009" y="7642786"/>
            <a:ext cx="158705" cy="158705"/>
          </a:xfrm>
          <a:prstGeom prst="ellipse">
            <a:avLst/>
          </a:prstGeom>
          <a:solidFill>
            <a:srgbClr val="FD5E5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5E5E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5E5E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10276009" y="8629519"/>
            <a:ext cx="158705" cy="158704"/>
          </a:xfrm>
          <a:prstGeom prst="ellipse">
            <a:avLst/>
          </a:prstGeom>
          <a:solidFill>
            <a:srgbClr val="FD5E5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5E5E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5E5E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10276009" y="9541819"/>
            <a:ext cx="158705" cy="158705"/>
          </a:xfrm>
          <a:prstGeom prst="ellipse">
            <a:avLst/>
          </a:prstGeom>
          <a:solidFill>
            <a:srgbClr val="FD5E5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5E5E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5E5E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10599970" y="9372193"/>
            <a:ext cx="4534502" cy="64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Мобильная разработка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1" name="Google Shape;211;p9"/>
          <p:cNvSpPr txBox="1"/>
          <p:nvPr/>
        </p:nvSpPr>
        <p:spPr>
          <a:xfrm>
            <a:off x="10599959" y="7456696"/>
            <a:ext cx="4838239" cy="64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Системное администрирование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1492539" y="8141527"/>
            <a:ext cx="6211493" cy="122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5E5E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D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Backend Developer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5E5E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FD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Mail.ru Group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17" name="Google Shape;217;p9" descr="skillbox 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893" y="1341577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A8C0A3-9F2A-0A4F-86EC-0087A56D4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96" y="1222971"/>
            <a:ext cx="2395001" cy="770614"/>
          </a:xfrm>
          <a:prstGeom prst="rect">
            <a:avLst/>
          </a:prstGeom>
        </p:spPr>
      </p:pic>
      <p:sp>
        <p:nvSpPr>
          <p:cNvPr id="22" name="Google Shape;308;p16">
            <a:extLst>
              <a:ext uri="{FF2B5EF4-FFF2-40B4-BE49-F238E27FC236}">
                <a16:creationId xmlns:a16="http://schemas.microsoft.com/office/drawing/2014/main" id="{1F0425BD-3225-A048-9EC7-B15ECA2DF1ED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93A060-13D6-E04E-A7E2-FED307C47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413" y="2874815"/>
            <a:ext cx="3641615" cy="3641615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Google Shape;269;p12">
            <a:extLst>
              <a:ext uri="{FF2B5EF4-FFF2-40B4-BE49-F238E27FC236}">
                <a16:creationId xmlns:a16="http://schemas.microsoft.com/office/drawing/2014/main" id="{2B24D919-FAC8-BB4E-9189-A74763C71D61}"/>
              </a:ext>
            </a:extLst>
          </p:cNvPr>
          <p:cNvSpPr txBox="1"/>
          <p:nvPr/>
        </p:nvSpPr>
        <p:spPr>
          <a:xfrm>
            <a:off x="1152974" y="2760386"/>
            <a:ext cx="16375421" cy="137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Раньше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0D106C-4165-294E-B992-488F32A00B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639" r="26642"/>
          <a:stretch/>
        </p:blipFill>
        <p:spPr>
          <a:xfrm>
            <a:off x="1749556" y="5225143"/>
            <a:ext cx="5322800" cy="5105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42E6A4-C364-0B4E-92F5-73676D0BB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7621" y="692389"/>
            <a:ext cx="5804102" cy="4135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8A2D-97A2-FC43-9F73-D7702B238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14472" y="3298222"/>
            <a:ext cx="4559300" cy="5092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FC2FC6-35DC-2F44-B11D-68C20A9FB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25222" y="7911387"/>
            <a:ext cx="5168900" cy="5105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421D6F-6037-DB48-B416-AFE6A207F1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1396" y="2843460"/>
            <a:ext cx="5720025" cy="2154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96C0A7-59BA-0A49-AA5D-6504D0DD5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48886" y="6320718"/>
            <a:ext cx="3717470" cy="1151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B1987A-0BCA-C94D-8A94-2340FC2390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4773" y="7815259"/>
            <a:ext cx="5496648" cy="1151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3216B1-7488-FB4B-8F8A-0757BFBC21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1438" y="5844572"/>
            <a:ext cx="3251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2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Google Shape;269;p12">
            <a:extLst>
              <a:ext uri="{FF2B5EF4-FFF2-40B4-BE49-F238E27FC236}">
                <a16:creationId xmlns:a16="http://schemas.microsoft.com/office/drawing/2014/main" id="{2CE50707-484C-7F4F-84B2-7410C533CBAB}"/>
              </a:ext>
            </a:extLst>
          </p:cNvPr>
          <p:cNvSpPr txBox="1"/>
          <p:nvPr/>
        </p:nvSpPr>
        <p:spPr>
          <a:xfrm>
            <a:off x="1152974" y="2760386"/>
            <a:ext cx="16375421" cy="137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Сейчас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CC4F4-EF5B-F244-BF5B-C9F18DF47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4063" y="2780109"/>
            <a:ext cx="4572000" cy="127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D70634-A043-E54D-8696-DE2A65C61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3986" y="8359232"/>
            <a:ext cx="3175000" cy="3175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CEB024-2800-A44F-91AC-D9C83FA93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894" y="5267873"/>
            <a:ext cx="7475339" cy="240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87A5A-2BF1-044B-8C6F-0965ACD375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583" t="22747" r="2693" b="5458"/>
          <a:stretch/>
        </p:blipFill>
        <p:spPr>
          <a:xfrm>
            <a:off x="1896941" y="5383174"/>
            <a:ext cx="5028030" cy="49473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82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Google Shape;269;p12">
            <a:extLst>
              <a:ext uri="{FF2B5EF4-FFF2-40B4-BE49-F238E27FC236}">
                <a16:creationId xmlns:a16="http://schemas.microsoft.com/office/drawing/2014/main" id="{3A3BFBA2-89F8-9A4C-9F04-BBFED817CE79}"/>
              </a:ext>
            </a:extLst>
          </p:cNvPr>
          <p:cNvSpPr txBox="1"/>
          <p:nvPr/>
        </p:nvSpPr>
        <p:spPr>
          <a:xfrm>
            <a:off x="1162874" y="3160252"/>
            <a:ext cx="16375421" cy="166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Где же </a:t>
            </a:r>
            <a:r>
              <a:rPr lang="en-US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Python?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D1295A-8D94-9D4A-B08E-C1F25B901A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406"/>
          <a:stretch/>
        </p:blipFill>
        <p:spPr>
          <a:xfrm>
            <a:off x="9310254" y="3982677"/>
            <a:ext cx="11850330" cy="7904523"/>
          </a:xfrm>
          <a:prstGeom prst="rect">
            <a:avLst/>
          </a:prstGeom>
        </p:spPr>
      </p:pic>
      <p:sp>
        <p:nvSpPr>
          <p:cNvPr id="15" name="Google Shape;287;p14">
            <a:extLst>
              <a:ext uri="{FF2B5EF4-FFF2-40B4-BE49-F238E27FC236}">
                <a16:creationId xmlns:a16="http://schemas.microsoft.com/office/drawing/2014/main" id="{46B849CE-3C70-BC4E-B943-2D7502FE79B7}"/>
              </a:ext>
            </a:extLst>
          </p:cNvPr>
          <p:cNvSpPr txBox="1"/>
          <p:nvPr/>
        </p:nvSpPr>
        <p:spPr>
          <a:xfrm>
            <a:off x="1178373" y="5245258"/>
            <a:ext cx="12216835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Пример на веб-разработке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8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 txBox="1"/>
          <p:nvPr/>
        </p:nvSpPr>
        <p:spPr>
          <a:xfrm>
            <a:off x="1178374" y="2333206"/>
            <a:ext cx="16375421" cy="2852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Что с </a:t>
            </a:r>
            <a:r>
              <a:rPr lang="ru-RU" sz="8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популярностью</a:t>
            </a:r>
            <a:r>
              <a:rPr lang="ru-RU" sz="80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?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022FFE-9DF1-614E-8D86-8EEE9480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3759545"/>
            <a:ext cx="10923786" cy="94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Google Shape;269;p12">
            <a:extLst>
              <a:ext uri="{FF2B5EF4-FFF2-40B4-BE49-F238E27FC236}">
                <a16:creationId xmlns:a16="http://schemas.microsoft.com/office/drawing/2014/main" id="{3A3BFBA2-89F8-9A4C-9F04-BBFED817CE79}"/>
              </a:ext>
            </a:extLst>
          </p:cNvPr>
          <p:cNvSpPr txBox="1"/>
          <p:nvPr/>
        </p:nvSpPr>
        <p:spPr>
          <a:xfrm>
            <a:off x="1305375" y="2912786"/>
            <a:ext cx="13497476" cy="137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Что с </a:t>
            </a:r>
            <a:r>
              <a:rPr lang="en-US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junior?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Google Shape;288;p14">
            <a:extLst>
              <a:ext uri="{FF2B5EF4-FFF2-40B4-BE49-F238E27FC236}">
                <a16:creationId xmlns:a16="http://schemas.microsoft.com/office/drawing/2014/main" id="{1F2C867C-46B3-264B-9F28-870DF70A35F8}"/>
              </a:ext>
            </a:extLst>
          </p:cNvPr>
          <p:cNvSpPr txBox="1"/>
          <p:nvPr/>
        </p:nvSpPr>
        <p:spPr>
          <a:xfrm>
            <a:off x="1266959" y="5864923"/>
            <a:ext cx="9372498" cy="605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Основы 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Python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Опыт работы с ООП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Знаком с фреймворками (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Django / Flask)</a:t>
            </a:r>
            <a:endParaRPr lang="ru-RU" sz="3200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Знание ОС 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Linux</a:t>
            </a:r>
            <a:endParaRPr lang="ru-RU" sz="3200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Владение 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Понимание работы СУБД</a:t>
            </a:r>
            <a:endParaRPr lang="en-US" sz="3200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Google Shape;287;p14">
            <a:extLst>
              <a:ext uri="{FF2B5EF4-FFF2-40B4-BE49-F238E27FC236}">
                <a16:creationId xmlns:a16="http://schemas.microsoft.com/office/drawing/2014/main" id="{077CDFC6-A66C-ED41-873C-7BA05942A838}"/>
              </a:ext>
            </a:extLst>
          </p:cNvPr>
          <p:cNvSpPr txBox="1"/>
          <p:nvPr/>
        </p:nvSpPr>
        <p:spPr>
          <a:xfrm>
            <a:off x="1273376" y="5228235"/>
            <a:ext cx="5353056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Навыки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Google Shape;288;p14">
            <a:extLst>
              <a:ext uri="{FF2B5EF4-FFF2-40B4-BE49-F238E27FC236}">
                <a16:creationId xmlns:a16="http://schemas.microsoft.com/office/drawing/2014/main" id="{99AB3268-ED3C-794B-9E93-6A9B4E1D7863}"/>
              </a:ext>
            </a:extLst>
          </p:cNvPr>
          <p:cNvSpPr txBox="1"/>
          <p:nvPr/>
        </p:nvSpPr>
        <p:spPr>
          <a:xfrm>
            <a:off x="14802850" y="5864923"/>
            <a:ext cx="8314191" cy="408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Разработка нового функционала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Разбираться в чужом коде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Применять основные паттерны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Написание тестов для кода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Google Shape;287;p14">
            <a:extLst>
              <a:ext uri="{FF2B5EF4-FFF2-40B4-BE49-F238E27FC236}">
                <a16:creationId xmlns:a16="http://schemas.microsoft.com/office/drawing/2014/main" id="{A44BFA43-1235-7F48-A0AB-AF7A214D3D62}"/>
              </a:ext>
            </a:extLst>
          </p:cNvPr>
          <p:cNvSpPr txBox="1"/>
          <p:nvPr/>
        </p:nvSpPr>
        <p:spPr>
          <a:xfrm>
            <a:off x="14809267" y="5228235"/>
            <a:ext cx="3389689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Обязанности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Google Shape;269;p12">
            <a:extLst>
              <a:ext uri="{FF2B5EF4-FFF2-40B4-BE49-F238E27FC236}">
                <a16:creationId xmlns:a16="http://schemas.microsoft.com/office/drawing/2014/main" id="{3EB49762-B651-F748-9E20-5D84D28E0770}"/>
              </a:ext>
            </a:extLst>
          </p:cNvPr>
          <p:cNvSpPr txBox="1"/>
          <p:nvPr/>
        </p:nvSpPr>
        <p:spPr>
          <a:xfrm>
            <a:off x="14802850" y="3265239"/>
            <a:ext cx="5613070" cy="97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5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40</a:t>
            </a:r>
            <a:r>
              <a:rPr lang="ru-RU" sz="5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000</a:t>
            </a:r>
            <a:r>
              <a:rPr lang="en-US" sz="5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60 000</a:t>
            </a:r>
            <a:endParaRPr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5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Google Shape;269;p12">
            <a:extLst>
              <a:ext uri="{FF2B5EF4-FFF2-40B4-BE49-F238E27FC236}">
                <a16:creationId xmlns:a16="http://schemas.microsoft.com/office/drawing/2014/main" id="{3A3BFBA2-89F8-9A4C-9F04-BBFED817CE79}"/>
              </a:ext>
            </a:extLst>
          </p:cNvPr>
          <p:cNvSpPr txBox="1"/>
          <p:nvPr/>
        </p:nvSpPr>
        <p:spPr>
          <a:xfrm>
            <a:off x="1305375" y="2912786"/>
            <a:ext cx="13497476" cy="137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lvl="0">
              <a:buClr>
                <a:srgbClr val="FFFFFF"/>
              </a:buClr>
              <a:buSzPts val="8000"/>
            </a:pPr>
            <a:r>
              <a:rPr lang="ru-RU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 для </a:t>
            </a:r>
            <a:r>
              <a:rPr lang="en-GB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middle?</a:t>
            </a:r>
          </a:p>
        </p:txBody>
      </p:sp>
      <p:sp>
        <p:nvSpPr>
          <p:cNvPr id="8" name="Google Shape;288;p14">
            <a:extLst>
              <a:ext uri="{FF2B5EF4-FFF2-40B4-BE49-F238E27FC236}">
                <a16:creationId xmlns:a16="http://schemas.microsoft.com/office/drawing/2014/main" id="{1F2C867C-46B3-264B-9F28-870DF70A35F8}"/>
              </a:ext>
            </a:extLst>
          </p:cNvPr>
          <p:cNvSpPr txBox="1"/>
          <p:nvPr/>
        </p:nvSpPr>
        <p:spPr>
          <a:xfrm>
            <a:off x="1266959" y="5864928"/>
            <a:ext cx="9372498" cy="759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Отличное знание 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Python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Большой опыт работы с библиотеками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Отличное знание фреймворков (или одного)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Использование многих паттернов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Знание других языков программирования</a:t>
            </a:r>
            <a:endParaRPr lang="en-US" sz="3200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Английский язык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Опыт работы минимум 1+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Google Shape;287;p14">
            <a:extLst>
              <a:ext uri="{FF2B5EF4-FFF2-40B4-BE49-F238E27FC236}">
                <a16:creationId xmlns:a16="http://schemas.microsoft.com/office/drawing/2014/main" id="{077CDFC6-A66C-ED41-873C-7BA05942A838}"/>
              </a:ext>
            </a:extLst>
          </p:cNvPr>
          <p:cNvSpPr txBox="1"/>
          <p:nvPr/>
        </p:nvSpPr>
        <p:spPr>
          <a:xfrm>
            <a:off x="1273376" y="5228240"/>
            <a:ext cx="5353056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Навыки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Google Shape;288;p14">
            <a:extLst>
              <a:ext uri="{FF2B5EF4-FFF2-40B4-BE49-F238E27FC236}">
                <a16:creationId xmlns:a16="http://schemas.microsoft.com/office/drawing/2014/main" id="{99AB3268-ED3C-794B-9E93-6A9B4E1D7863}"/>
              </a:ext>
            </a:extLst>
          </p:cNvPr>
          <p:cNvSpPr txBox="1"/>
          <p:nvPr/>
        </p:nvSpPr>
        <p:spPr>
          <a:xfrm>
            <a:off x="14802850" y="5864928"/>
            <a:ext cx="8314191" cy="605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Junior…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Проектирование архитектуры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Проводить </a:t>
            </a:r>
            <a:r>
              <a:rPr lang="en-US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code-review</a:t>
            </a:r>
            <a:endParaRPr lang="ru-RU" sz="3200" b="0" i="0" u="none" strike="noStrike" cap="none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Внедрение новых инструментов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Работать с разными инструментами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Анализ и оптимизация кода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Google Shape;287;p14">
            <a:extLst>
              <a:ext uri="{FF2B5EF4-FFF2-40B4-BE49-F238E27FC236}">
                <a16:creationId xmlns:a16="http://schemas.microsoft.com/office/drawing/2014/main" id="{A44BFA43-1235-7F48-A0AB-AF7A214D3D62}"/>
              </a:ext>
            </a:extLst>
          </p:cNvPr>
          <p:cNvSpPr txBox="1"/>
          <p:nvPr/>
        </p:nvSpPr>
        <p:spPr>
          <a:xfrm>
            <a:off x="14809267" y="5228240"/>
            <a:ext cx="3389689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Обязанности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Google Shape;269;p12">
            <a:extLst>
              <a:ext uri="{FF2B5EF4-FFF2-40B4-BE49-F238E27FC236}">
                <a16:creationId xmlns:a16="http://schemas.microsoft.com/office/drawing/2014/main" id="{8C318956-CB23-FB47-987E-0CE6C770D4EF}"/>
              </a:ext>
            </a:extLst>
          </p:cNvPr>
          <p:cNvSpPr txBox="1"/>
          <p:nvPr/>
        </p:nvSpPr>
        <p:spPr>
          <a:xfrm>
            <a:off x="14802850" y="3265239"/>
            <a:ext cx="5613070" cy="97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5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80</a:t>
            </a:r>
            <a:r>
              <a:rPr lang="ru-RU" sz="5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000</a:t>
            </a:r>
            <a:r>
              <a:rPr lang="en-US" sz="5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150 000</a:t>
            </a:r>
            <a:endParaRPr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972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 descr="skillbox 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9" y="1306593"/>
            <a:ext cx="2032002" cy="4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 descr="Group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384" y="1278077"/>
            <a:ext cx="2057402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8F09D-E766-E34E-9886-32D50FEE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49" y="1223468"/>
            <a:ext cx="2395003" cy="770614"/>
          </a:xfrm>
          <a:prstGeom prst="rect">
            <a:avLst/>
          </a:prstGeom>
        </p:spPr>
      </p:pic>
      <p:sp>
        <p:nvSpPr>
          <p:cNvPr id="11" name="Google Shape;308;p16">
            <a:extLst>
              <a:ext uri="{FF2B5EF4-FFF2-40B4-BE49-F238E27FC236}">
                <a16:creationId xmlns:a16="http://schemas.microsoft.com/office/drawing/2014/main" id="{6D8B495C-A9FD-914F-80D3-14D357A2EAB5}"/>
              </a:ext>
            </a:extLst>
          </p:cNvPr>
          <p:cNvSpPr txBox="1"/>
          <p:nvPr/>
        </p:nvSpPr>
        <p:spPr>
          <a:xfrm>
            <a:off x="3354044" y="1232484"/>
            <a:ext cx="38130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Light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Open Sans Light"/>
              </a:rPr>
              <a:t>+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Google Shape;269;p12">
            <a:extLst>
              <a:ext uri="{FF2B5EF4-FFF2-40B4-BE49-F238E27FC236}">
                <a16:creationId xmlns:a16="http://schemas.microsoft.com/office/drawing/2014/main" id="{3A3BFBA2-89F8-9A4C-9F04-BBFED817CE79}"/>
              </a:ext>
            </a:extLst>
          </p:cNvPr>
          <p:cNvSpPr txBox="1"/>
          <p:nvPr/>
        </p:nvSpPr>
        <p:spPr>
          <a:xfrm>
            <a:off x="1305374" y="2912786"/>
            <a:ext cx="16375421" cy="137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 что </a:t>
            </a:r>
            <a:r>
              <a:rPr lang="en-US" sz="8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senior?</a:t>
            </a:r>
            <a:endParaRPr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Google Shape;288;p14">
            <a:extLst>
              <a:ext uri="{FF2B5EF4-FFF2-40B4-BE49-F238E27FC236}">
                <a16:creationId xmlns:a16="http://schemas.microsoft.com/office/drawing/2014/main" id="{5D081CF4-CA6E-ED4B-8FDE-541EDB038C22}"/>
              </a:ext>
            </a:extLst>
          </p:cNvPr>
          <p:cNvSpPr txBox="1"/>
          <p:nvPr/>
        </p:nvSpPr>
        <p:spPr>
          <a:xfrm>
            <a:off x="1266959" y="5864926"/>
            <a:ext cx="9372498" cy="605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«Идеальное»</a:t>
            </a: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знание </a:t>
            </a:r>
            <a:r>
              <a:rPr lang="en-US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Python</a:t>
            </a: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и библиотек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сложных архитектур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микро-сервисов, 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endParaRPr lang="ru-RU" sz="3200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Асинхронность, сервера, приложения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Анализ данных, базы данных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Опыт работы минимум </a:t>
            </a:r>
            <a:r>
              <a:rPr lang="en-US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3+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Google Shape;288;p14">
            <a:extLst>
              <a:ext uri="{FF2B5EF4-FFF2-40B4-BE49-F238E27FC236}">
                <a16:creationId xmlns:a16="http://schemas.microsoft.com/office/drawing/2014/main" id="{FF139AD8-4FA8-3F46-8C80-26A841F55F31}"/>
              </a:ext>
            </a:extLst>
          </p:cNvPr>
          <p:cNvSpPr txBox="1"/>
          <p:nvPr/>
        </p:nvSpPr>
        <p:spPr>
          <a:xfrm>
            <a:off x="14802849" y="5864926"/>
            <a:ext cx="8314191" cy="70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en-US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Junior, Middle …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b="0" i="0" u="none" strike="noStrike" cap="none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Работа с высокими нагрузками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Проектирование инфраструктуры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Управление разработкой, мониторинг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Ведение команды</a:t>
            </a:r>
            <a:r>
              <a:rPr lang="en-US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Team Lead</a:t>
            </a:r>
            <a:endParaRPr lang="ru-RU" sz="3200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r>
              <a:rPr lang="ru-RU" sz="3200" dirty="0">
                <a:solidFill>
                  <a:srgbClr val="6571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Продолжение следует…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57195"/>
              </a:buClr>
              <a:buSzPts val="2400"/>
              <a:buFont typeface="Helvetica Neue"/>
              <a:buChar char="•"/>
            </a:pPr>
            <a:endParaRPr lang="ru-RU" sz="3200" dirty="0">
              <a:solidFill>
                <a:srgbClr val="65719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Google Shape;287;p14">
            <a:extLst>
              <a:ext uri="{FF2B5EF4-FFF2-40B4-BE49-F238E27FC236}">
                <a16:creationId xmlns:a16="http://schemas.microsoft.com/office/drawing/2014/main" id="{56A8512C-68EB-E546-8F18-EE052323CE2E}"/>
              </a:ext>
            </a:extLst>
          </p:cNvPr>
          <p:cNvSpPr txBox="1"/>
          <p:nvPr/>
        </p:nvSpPr>
        <p:spPr>
          <a:xfrm>
            <a:off x="1273376" y="5228240"/>
            <a:ext cx="5353056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Навыки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Google Shape;287;p14">
            <a:extLst>
              <a:ext uri="{FF2B5EF4-FFF2-40B4-BE49-F238E27FC236}">
                <a16:creationId xmlns:a16="http://schemas.microsoft.com/office/drawing/2014/main" id="{4DA9C2EA-C0C6-7643-8C15-7F20CB672AC0}"/>
              </a:ext>
            </a:extLst>
          </p:cNvPr>
          <p:cNvSpPr txBox="1"/>
          <p:nvPr/>
        </p:nvSpPr>
        <p:spPr>
          <a:xfrm>
            <a:off x="14809267" y="5228240"/>
            <a:ext cx="3389689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Обязанности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Google Shape;269;p12">
            <a:extLst>
              <a:ext uri="{FF2B5EF4-FFF2-40B4-BE49-F238E27FC236}">
                <a16:creationId xmlns:a16="http://schemas.microsoft.com/office/drawing/2014/main" id="{F414369F-CBBE-FD47-9D33-39782F140E81}"/>
              </a:ext>
            </a:extLst>
          </p:cNvPr>
          <p:cNvSpPr txBox="1"/>
          <p:nvPr/>
        </p:nvSpPr>
        <p:spPr>
          <a:xfrm>
            <a:off x="14802850" y="3265239"/>
            <a:ext cx="5613070" cy="97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5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150</a:t>
            </a:r>
            <a:r>
              <a:rPr lang="ru-RU" sz="5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000</a:t>
            </a:r>
            <a:r>
              <a:rPr lang="en-US" sz="5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...</a:t>
            </a:r>
            <a:endParaRPr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7599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F1456"/>
      </a:accent1>
      <a:accent2>
        <a:srgbClr val="00882B"/>
      </a:accent2>
      <a:accent3>
        <a:srgbClr val="860B30"/>
      </a:accent3>
      <a:accent4>
        <a:srgbClr val="670925"/>
      </a:accent4>
      <a:accent5>
        <a:srgbClr val="C82506"/>
      </a:accent5>
      <a:accent6>
        <a:srgbClr val="48061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F1456"/>
      </a:accent1>
      <a:accent2>
        <a:srgbClr val="00882B"/>
      </a:accent2>
      <a:accent3>
        <a:srgbClr val="860B30"/>
      </a:accent3>
      <a:accent4>
        <a:srgbClr val="670925"/>
      </a:accent4>
      <a:accent5>
        <a:srgbClr val="C82506"/>
      </a:accent5>
      <a:accent6>
        <a:srgbClr val="48061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440</Words>
  <Application>Microsoft Macintosh PowerPoint</Application>
  <PresentationFormat>Custom</PresentationFormat>
  <Paragraphs>138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 Neue</vt:lpstr>
      <vt:lpstr>Helvetica Neue Light</vt:lpstr>
      <vt:lpstr>Open Sans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Artyom Manchenkov</cp:lastModifiedBy>
  <cp:revision>55</cp:revision>
  <dcterms:modified xsi:type="dcterms:W3CDTF">2020-04-06T09:55:17Z</dcterms:modified>
</cp:coreProperties>
</file>